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62" r:id="rId4"/>
    <p:sldId id="263" r:id="rId5"/>
    <p:sldId id="264" r:id="rId6"/>
    <p:sldId id="265" r:id="rId7"/>
    <p:sldId id="266" r:id="rId8"/>
    <p:sldId id="267" r:id="rId9"/>
    <p:sldId id="277" r:id="rId10"/>
    <p:sldId id="268" r:id="rId11"/>
    <p:sldId id="269" r:id="rId12"/>
    <p:sldId id="270" r:id="rId13"/>
    <p:sldId id="271" r:id="rId14"/>
    <p:sldId id="283" r:id="rId15"/>
    <p:sldId id="28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mccabe\Desktop\Modeling%20project\total-tax-g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Taxonomic richness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'total-tax-gam'!$E$2:$E$54</c:f>
              <c:numCache>
                <c:formatCode>General</c:formatCode>
                <c:ptCount val="53"/>
                <c:pt idx="0">
                  <c:v>14.8812</c:v>
                </c:pt>
                <c:pt idx="1">
                  <c:v>15.359249999999999</c:v>
                </c:pt>
                <c:pt idx="2">
                  <c:v>15.690580000000001</c:v>
                </c:pt>
                <c:pt idx="3">
                  <c:v>15.89997</c:v>
                </c:pt>
                <c:pt idx="4">
                  <c:v>16.19275</c:v>
                </c:pt>
                <c:pt idx="5">
                  <c:v>16.416419999999999</c:v>
                </c:pt>
                <c:pt idx="6">
                  <c:v>16.511469999999999</c:v>
                </c:pt>
                <c:pt idx="7">
                  <c:v>16.788989999999998</c:v>
                </c:pt>
                <c:pt idx="8">
                  <c:v>17.442609999999998</c:v>
                </c:pt>
                <c:pt idx="9">
                  <c:v>17.540189999999999</c:v>
                </c:pt>
                <c:pt idx="10">
                  <c:v>17.704180000000001</c:v>
                </c:pt>
                <c:pt idx="11">
                  <c:v>17.81831</c:v>
                </c:pt>
                <c:pt idx="12">
                  <c:v>17.84327</c:v>
                </c:pt>
                <c:pt idx="13">
                  <c:v>17.851990000000001</c:v>
                </c:pt>
                <c:pt idx="14">
                  <c:v>17.858889999999999</c:v>
                </c:pt>
                <c:pt idx="15">
                  <c:v>18.27881</c:v>
                </c:pt>
                <c:pt idx="16">
                  <c:v>18.492339999999999</c:v>
                </c:pt>
                <c:pt idx="17">
                  <c:v>19.547409999999999</c:v>
                </c:pt>
                <c:pt idx="18">
                  <c:v>19.670960000000001</c:v>
                </c:pt>
                <c:pt idx="19">
                  <c:v>19.9665</c:v>
                </c:pt>
                <c:pt idx="20">
                  <c:v>20.017240000000001</c:v>
                </c:pt>
                <c:pt idx="21">
                  <c:v>20.065380000000001</c:v>
                </c:pt>
                <c:pt idx="22">
                  <c:v>20.673110000000001</c:v>
                </c:pt>
                <c:pt idx="23">
                  <c:v>20.853850000000001</c:v>
                </c:pt>
                <c:pt idx="24">
                  <c:v>21.197900000000001</c:v>
                </c:pt>
                <c:pt idx="25">
                  <c:v>21.257639999999999</c:v>
                </c:pt>
                <c:pt idx="26">
                  <c:v>21.937010000000001</c:v>
                </c:pt>
                <c:pt idx="27">
                  <c:v>22.769110000000001</c:v>
                </c:pt>
                <c:pt idx="28">
                  <c:v>23.623999999999999</c:v>
                </c:pt>
                <c:pt idx="29">
                  <c:v>24.628769999999999</c:v>
                </c:pt>
                <c:pt idx="30">
                  <c:v>24.652640000000002</c:v>
                </c:pt>
                <c:pt idx="31">
                  <c:v>24.782779999999999</c:v>
                </c:pt>
                <c:pt idx="32">
                  <c:v>25.188960000000002</c:v>
                </c:pt>
                <c:pt idx="33">
                  <c:v>25.273630000000001</c:v>
                </c:pt>
                <c:pt idx="34">
                  <c:v>25.435770000000002</c:v>
                </c:pt>
                <c:pt idx="35">
                  <c:v>25.508620000000001</c:v>
                </c:pt>
                <c:pt idx="36">
                  <c:v>25.948399999999999</c:v>
                </c:pt>
                <c:pt idx="37">
                  <c:v>26.260300000000001</c:v>
                </c:pt>
                <c:pt idx="38">
                  <c:v>26.85163</c:v>
                </c:pt>
                <c:pt idx="39">
                  <c:v>27.14837</c:v>
                </c:pt>
                <c:pt idx="40">
                  <c:v>27.15896</c:v>
                </c:pt>
                <c:pt idx="41">
                  <c:v>27.815159999999999</c:v>
                </c:pt>
                <c:pt idx="42">
                  <c:v>27.890039999999999</c:v>
                </c:pt>
                <c:pt idx="43">
                  <c:v>28.128340000000001</c:v>
                </c:pt>
                <c:pt idx="44">
                  <c:v>28.314</c:v>
                </c:pt>
                <c:pt idx="45">
                  <c:v>28.626100000000001</c:v>
                </c:pt>
                <c:pt idx="46">
                  <c:v>28.985420000000001</c:v>
                </c:pt>
                <c:pt idx="47">
                  <c:v>30.406120000000001</c:v>
                </c:pt>
                <c:pt idx="48">
                  <c:v>30.536950000000001</c:v>
                </c:pt>
                <c:pt idx="49">
                  <c:v>32.465899999999998</c:v>
                </c:pt>
                <c:pt idx="50">
                  <c:v>32.580509999999997</c:v>
                </c:pt>
                <c:pt idx="51">
                  <c:v>34.766849999999998</c:v>
                </c:pt>
                <c:pt idx="52">
                  <c:v>35.494439999999997</c:v>
                </c:pt>
              </c:numCache>
            </c:numRef>
          </c:xVal>
          <c:yVal>
            <c:numRef>
              <c:f>'total-tax-gam'!$D$2:$D$54</c:f>
              <c:numCache>
                <c:formatCode>General</c:formatCode>
                <c:ptCount val="53"/>
                <c:pt idx="0">
                  <c:v>18</c:v>
                </c:pt>
                <c:pt idx="1">
                  <c:v>12</c:v>
                </c:pt>
                <c:pt idx="2">
                  <c:v>16</c:v>
                </c:pt>
                <c:pt idx="3">
                  <c:v>11</c:v>
                </c:pt>
                <c:pt idx="4">
                  <c:v>14</c:v>
                </c:pt>
                <c:pt idx="5">
                  <c:v>13</c:v>
                </c:pt>
                <c:pt idx="6">
                  <c:v>13</c:v>
                </c:pt>
                <c:pt idx="7">
                  <c:v>24</c:v>
                </c:pt>
                <c:pt idx="8">
                  <c:v>20</c:v>
                </c:pt>
                <c:pt idx="9">
                  <c:v>24</c:v>
                </c:pt>
                <c:pt idx="10">
                  <c:v>14</c:v>
                </c:pt>
                <c:pt idx="11">
                  <c:v>24</c:v>
                </c:pt>
                <c:pt idx="12">
                  <c:v>25</c:v>
                </c:pt>
                <c:pt idx="13">
                  <c:v>19</c:v>
                </c:pt>
                <c:pt idx="14">
                  <c:v>12</c:v>
                </c:pt>
                <c:pt idx="15">
                  <c:v>17</c:v>
                </c:pt>
                <c:pt idx="16">
                  <c:v>15</c:v>
                </c:pt>
                <c:pt idx="17">
                  <c:v>19</c:v>
                </c:pt>
                <c:pt idx="18">
                  <c:v>14</c:v>
                </c:pt>
                <c:pt idx="19">
                  <c:v>11</c:v>
                </c:pt>
                <c:pt idx="20">
                  <c:v>24</c:v>
                </c:pt>
                <c:pt idx="21">
                  <c:v>24</c:v>
                </c:pt>
                <c:pt idx="22">
                  <c:v>14</c:v>
                </c:pt>
                <c:pt idx="23">
                  <c:v>16</c:v>
                </c:pt>
                <c:pt idx="24">
                  <c:v>28</c:v>
                </c:pt>
                <c:pt idx="25">
                  <c:v>25</c:v>
                </c:pt>
                <c:pt idx="26">
                  <c:v>22</c:v>
                </c:pt>
                <c:pt idx="27">
                  <c:v>25</c:v>
                </c:pt>
                <c:pt idx="28">
                  <c:v>26</c:v>
                </c:pt>
                <c:pt idx="29">
                  <c:v>26</c:v>
                </c:pt>
                <c:pt idx="30">
                  <c:v>25</c:v>
                </c:pt>
                <c:pt idx="31">
                  <c:v>22</c:v>
                </c:pt>
                <c:pt idx="32">
                  <c:v>22</c:v>
                </c:pt>
                <c:pt idx="33">
                  <c:v>26</c:v>
                </c:pt>
                <c:pt idx="34">
                  <c:v>22</c:v>
                </c:pt>
                <c:pt idx="35">
                  <c:v>25</c:v>
                </c:pt>
                <c:pt idx="36">
                  <c:v>26</c:v>
                </c:pt>
                <c:pt idx="37">
                  <c:v>23</c:v>
                </c:pt>
                <c:pt idx="38">
                  <c:v>27</c:v>
                </c:pt>
                <c:pt idx="39">
                  <c:v>27</c:v>
                </c:pt>
                <c:pt idx="40">
                  <c:v>29</c:v>
                </c:pt>
                <c:pt idx="41">
                  <c:v>23</c:v>
                </c:pt>
                <c:pt idx="42">
                  <c:v>28</c:v>
                </c:pt>
                <c:pt idx="43">
                  <c:v>39</c:v>
                </c:pt>
                <c:pt idx="44">
                  <c:v>28</c:v>
                </c:pt>
                <c:pt idx="45">
                  <c:v>28</c:v>
                </c:pt>
                <c:pt idx="46">
                  <c:v>29</c:v>
                </c:pt>
                <c:pt idx="47">
                  <c:v>30</c:v>
                </c:pt>
                <c:pt idx="48">
                  <c:v>27</c:v>
                </c:pt>
                <c:pt idx="49">
                  <c:v>40</c:v>
                </c:pt>
                <c:pt idx="50">
                  <c:v>31</c:v>
                </c:pt>
                <c:pt idx="51">
                  <c:v>36</c:v>
                </c:pt>
                <c:pt idx="52">
                  <c:v>37</c:v>
                </c:pt>
              </c:numCache>
            </c:numRef>
          </c:yVal>
          <c:smooth val="0"/>
        </c:ser>
        <c:ser>
          <c:idx val="1"/>
          <c:order val="1"/>
          <c:tx>
            <c:v>95% confidence limit</c:v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'total-tax-gam'!$E$2:$E$54</c:f>
              <c:numCache>
                <c:formatCode>General</c:formatCode>
                <c:ptCount val="53"/>
                <c:pt idx="0">
                  <c:v>14.8812</c:v>
                </c:pt>
                <c:pt idx="1">
                  <c:v>15.359249999999999</c:v>
                </c:pt>
                <c:pt idx="2">
                  <c:v>15.690580000000001</c:v>
                </c:pt>
                <c:pt idx="3">
                  <c:v>15.89997</c:v>
                </c:pt>
                <c:pt idx="4">
                  <c:v>16.19275</c:v>
                </c:pt>
                <c:pt idx="5">
                  <c:v>16.416419999999999</c:v>
                </c:pt>
                <c:pt idx="6">
                  <c:v>16.511469999999999</c:v>
                </c:pt>
                <c:pt idx="7">
                  <c:v>16.788989999999998</c:v>
                </c:pt>
                <c:pt idx="8">
                  <c:v>17.442609999999998</c:v>
                </c:pt>
                <c:pt idx="9">
                  <c:v>17.540189999999999</c:v>
                </c:pt>
                <c:pt idx="10">
                  <c:v>17.704180000000001</c:v>
                </c:pt>
                <c:pt idx="11">
                  <c:v>17.81831</c:v>
                </c:pt>
                <c:pt idx="12">
                  <c:v>17.84327</c:v>
                </c:pt>
                <c:pt idx="13">
                  <c:v>17.851990000000001</c:v>
                </c:pt>
                <c:pt idx="14">
                  <c:v>17.858889999999999</c:v>
                </c:pt>
                <c:pt idx="15">
                  <c:v>18.27881</c:v>
                </c:pt>
                <c:pt idx="16">
                  <c:v>18.492339999999999</c:v>
                </c:pt>
                <c:pt idx="17">
                  <c:v>19.547409999999999</c:v>
                </c:pt>
                <c:pt idx="18">
                  <c:v>19.670960000000001</c:v>
                </c:pt>
                <c:pt idx="19">
                  <c:v>19.9665</c:v>
                </c:pt>
                <c:pt idx="20">
                  <c:v>20.017240000000001</c:v>
                </c:pt>
                <c:pt idx="21">
                  <c:v>20.065380000000001</c:v>
                </c:pt>
                <c:pt idx="22">
                  <c:v>20.673110000000001</c:v>
                </c:pt>
                <c:pt idx="23">
                  <c:v>20.853850000000001</c:v>
                </c:pt>
                <c:pt idx="24">
                  <c:v>21.197900000000001</c:v>
                </c:pt>
                <c:pt idx="25">
                  <c:v>21.257639999999999</c:v>
                </c:pt>
                <c:pt idx="26">
                  <c:v>21.937010000000001</c:v>
                </c:pt>
                <c:pt idx="27">
                  <c:v>22.769110000000001</c:v>
                </c:pt>
                <c:pt idx="28">
                  <c:v>23.623999999999999</c:v>
                </c:pt>
                <c:pt idx="29">
                  <c:v>24.628769999999999</c:v>
                </c:pt>
                <c:pt idx="30">
                  <c:v>24.652640000000002</c:v>
                </c:pt>
                <c:pt idx="31">
                  <c:v>24.782779999999999</c:v>
                </c:pt>
                <c:pt idx="32">
                  <c:v>25.188960000000002</c:v>
                </c:pt>
                <c:pt idx="33">
                  <c:v>25.273630000000001</c:v>
                </c:pt>
                <c:pt idx="34">
                  <c:v>25.435770000000002</c:v>
                </c:pt>
                <c:pt idx="35">
                  <c:v>25.508620000000001</c:v>
                </c:pt>
                <c:pt idx="36">
                  <c:v>25.948399999999999</c:v>
                </c:pt>
                <c:pt idx="37">
                  <c:v>26.260300000000001</c:v>
                </c:pt>
                <c:pt idx="38">
                  <c:v>26.85163</c:v>
                </c:pt>
                <c:pt idx="39">
                  <c:v>27.14837</c:v>
                </c:pt>
                <c:pt idx="40">
                  <c:v>27.15896</c:v>
                </c:pt>
                <c:pt idx="41">
                  <c:v>27.815159999999999</c:v>
                </c:pt>
                <c:pt idx="42">
                  <c:v>27.890039999999999</c:v>
                </c:pt>
                <c:pt idx="43">
                  <c:v>28.128340000000001</c:v>
                </c:pt>
                <c:pt idx="44">
                  <c:v>28.314</c:v>
                </c:pt>
                <c:pt idx="45">
                  <c:v>28.626100000000001</c:v>
                </c:pt>
                <c:pt idx="46">
                  <c:v>28.985420000000001</c:v>
                </c:pt>
                <c:pt idx="47">
                  <c:v>30.406120000000001</c:v>
                </c:pt>
                <c:pt idx="48">
                  <c:v>30.536950000000001</c:v>
                </c:pt>
                <c:pt idx="49">
                  <c:v>32.465899999999998</c:v>
                </c:pt>
                <c:pt idx="50">
                  <c:v>32.580509999999997</c:v>
                </c:pt>
                <c:pt idx="51">
                  <c:v>34.766849999999998</c:v>
                </c:pt>
                <c:pt idx="52">
                  <c:v>35.494439999999997</c:v>
                </c:pt>
              </c:numCache>
            </c:numRef>
          </c:xVal>
          <c:yVal>
            <c:numRef>
              <c:f>'total-tax-gam'!$F$2:$F$54</c:f>
              <c:numCache>
                <c:formatCode>General</c:formatCode>
                <c:ptCount val="53"/>
                <c:pt idx="0">
                  <c:v>9.7328119999999991</c:v>
                </c:pt>
                <c:pt idx="1">
                  <c:v>11.300879999999999</c:v>
                </c:pt>
                <c:pt idx="2">
                  <c:v>11.865170000000001</c:v>
                </c:pt>
                <c:pt idx="3">
                  <c:v>11.99109</c:v>
                </c:pt>
                <c:pt idx="4">
                  <c:v>12.581989999999999</c:v>
                </c:pt>
                <c:pt idx="5">
                  <c:v>11.617150000000001</c:v>
                </c:pt>
                <c:pt idx="6">
                  <c:v>13.56757</c:v>
                </c:pt>
                <c:pt idx="7">
                  <c:v>13.36267</c:v>
                </c:pt>
                <c:pt idx="8">
                  <c:v>13.57912</c:v>
                </c:pt>
                <c:pt idx="9">
                  <c:v>14.550179999999999</c:v>
                </c:pt>
                <c:pt idx="10">
                  <c:v>13.96706</c:v>
                </c:pt>
                <c:pt idx="11">
                  <c:v>13.36051</c:v>
                </c:pt>
                <c:pt idx="12">
                  <c:v>13.03454</c:v>
                </c:pt>
                <c:pt idx="13">
                  <c:v>13.791779999999999</c:v>
                </c:pt>
                <c:pt idx="14">
                  <c:v>14.261850000000001</c:v>
                </c:pt>
                <c:pt idx="15">
                  <c:v>12.031459999999999</c:v>
                </c:pt>
                <c:pt idx="16">
                  <c:v>14.934979999999999</c:v>
                </c:pt>
                <c:pt idx="17">
                  <c:v>14.171799999999999</c:v>
                </c:pt>
                <c:pt idx="18">
                  <c:v>15.9422</c:v>
                </c:pt>
                <c:pt idx="19">
                  <c:v>13.904529999999999</c:v>
                </c:pt>
                <c:pt idx="20">
                  <c:v>15.80367</c:v>
                </c:pt>
                <c:pt idx="21">
                  <c:v>14.368180000000001</c:v>
                </c:pt>
                <c:pt idx="22">
                  <c:v>15.89828</c:v>
                </c:pt>
                <c:pt idx="23">
                  <c:v>15.757809999999999</c:v>
                </c:pt>
                <c:pt idx="24">
                  <c:v>16.585920000000002</c:v>
                </c:pt>
                <c:pt idx="25">
                  <c:v>13.68355</c:v>
                </c:pt>
                <c:pt idx="26">
                  <c:v>16.094740000000002</c:v>
                </c:pt>
                <c:pt idx="27">
                  <c:v>15.313090000000001</c:v>
                </c:pt>
                <c:pt idx="28">
                  <c:v>17.751639999999998</c:v>
                </c:pt>
                <c:pt idx="29">
                  <c:v>18.57133</c:v>
                </c:pt>
                <c:pt idx="30">
                  <c:v>16.849540000000001</c:v>
                </c:pt>
                <c:pt idx="31">
                  <c:v>19.605969999999999</c:v>
                </c:pt>
                <c:pt idx="32">
                  <c:v>20.073429999999998</c:v>
                </c:pt>
                <c:pt idx="33">
                  <c:v>17.200939999999999</c:v>
                </c:pt>
                <c:pt idx="34">
                  <c:v>19.51952</c:v>
                </c:pt>
                <c:pt idx="35">
                  <c:v>18.10033</c:v>
                </c:pt>
                <c:pt idx="36">
                  <c:v>18.417670000000001</c:v>
                </c:pt>
                <c:pt idx="37">
                  <c:v>17.110900000000001</c:v>
                </c:pt>
                <c:pt idx="38">
                  <c:v>17.401240000000001</c:v>
                </c:pt>
                <c:pt idx="39">
                  <c:v>17.63786</c:v>
                </c:pt>
                <c:pt idx="40">
                  <c:v>19.18967</c:v>
                </c:pt>
                <c:pt idx="41">
                  <c:v>21.63627</c:v>
                </c:pt>
                <c:pt idx="42">
                  <c:v>20.65362</c:v>
                </c:pt>
                <c:pt idx="43">
                  <c:v>21.409970000000001</c:v>
                </c:pt>
                <c:pt idx="44">
                  <c:v>20.512720000000002</c:v>
                </c:pt>
                <c:pt idx="45">
                  <c:v>18.282959999999999</c:v>
                </c:pt>
                <c:pt idx="46">
                  <c:v>21.750399999999999</c:v>
                </c:pt>
                <c:pt idx="47">
                  <c:v>22.14873</c:v>
                </c:pt>
                <c:pt idx="48">
                  <c:v>22.256679999999999</c:v>
                </c:pt>
                <c:pt idx="49">
                  <c:v>24.266690000000001</c:v>
                </c:pt>
                <c:pt idx="50">
                  <c:v>23.76792</c:v>
                </c:pt>
                <c:pt idx="51">
                  <c:v>24.947150000000001</c:v>
                </c:pt>
                <c:pt idx="52">
                  <c:v>26.63766</c:v>
                </c:pt>
              </c:numCache>
            </c:numRef>
          </c:yVal>
          <c:smooth val="0"/>
        </c:ser>
        <c:ser>
          <c:idx val="2"/>
          <c:order val="2"/>
          <c:tx>
            <c:v>U confidence</c:v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'total-tax-gam'!$E$2:$E$54</c:f>
              <c:numCache>
                <c:formatCode>General</c:formatCode>
                <c:ptCount val="53"/>
                <c:pt idx="0">
                  <c:v>14.8812</c:v>
                </c:pt>
                <c:pt idx="1">
                  <c:v>15.359249999999999</c:v>
                </c:pt>
                <c:pt idx="2">
                  <c:v>15.690580000000001</c:v>
                </c:pt>
                <c:pt idx="3">
                  <c:v>15.89997</c:v>
                </c:pt>
                <c:pt idx="4">
                  <c:v>16.19275</c:v>
                </c:pt>
                <c:pt idx="5">
                  <c:v>16.416419999999999</c:v>
                </c:pt>
                <c:pt idx="6">
                  <c:v>16.511469999999999</c:v>
                </c:pt>
                <c:pt idx="7">
                  <c:v>16.788989999999998</c:v>
                </c:pt>
                <c:pt idx="8">
                  <c:v>17.442609999999998</c:v>
                </c:pt>
                <c:pt idx="9">
                  <c:v>17.540189999999999</c:v>
                </c:pt>
                <c:pt idx="10">
                  <c:v>17.704180000000001</c:v>
                </c:pt>
                <c:pt idx="11">
                  <c:v>17.81831</c:v>
                </c:pt>
                <c:pt idx="12">
                  <c:v>17.84327</c:v>
                </c:pt>
                <c:pt idx="13">
                  <c:v>17.851990000000001</c:v>
                </c:pt>
                <c:pt idx="14">
                  <c:v>17.858889999999999</c:v>
                </c:pt>
                <c:pt idx="15">
                  <c:v>18.27881</c:v>
                </c:pt>
                <c:pt idx="16">
                  <c:v>18.492339999999999</c:v>
                </c:pt>
                <c:pt idx="17">
                  <c:v>19.547409999999999</c:v>
                </c:pt>
                <c:pt idx="18">
                  <c:v>19.670960000000001</c:v>
                </c:pt>
                <c:pt idx="19">
                  <c:v>19.9665</c:v>
                </c:pt>
                <c:pt idx="20">
                  <c:v>20.017240000000001</c:v>
                </c:pt>
                <c:pt idx="21">
                  <c:v>20.065380000000001</c:v>
                </c:pt>
                <c:pt idx="22">
                  <c:v>20.673110000000001</c:v>
                </c:pt>
                <c:pt idx="23">
                  <c:v>20.853850000000001</c:v>
                </c:pt>
                <c:pt idx="24">
                  <c:v>21.197900000000001</c:v>
                </c:pt>
                <c:pt idx="25">
                  <c:v>21.257639999999999</c:v>
                </c:pt>
                <c:pt idx="26">
                  <c:v>21.937010000000001</c:v>
                </c:pt>
                <c:pt idx="27">
                  <c:v>22.769110000000001</c:v>
                </c:pt>
                <c:pt idx="28">
                  <c:v>23.623999999999999</c:v>
                </c:pt>
                <c:pt idx="29">
                  <c:v>24.628769999999999</c:v>
                </c:pt>
                <c:pt idx="30">
                  <c:v>24.652640000000002</c:v>
                </c:pt>
                <c:pt idx="31">
                  <c:v>24.782779999999999</c:v>
                </c:pt>
                <c:pt idx="32">
                  <c:v>25.188960000000002</c:v>
                </c:pt>
                <c:pt idx="33">
                  <c:v>25.273630000000001</c:v>
                </c:pt>
                <c:pt idx="34">
                  <c:v>25.435770000000002</c:v>
                </c:pt>
                <c:pt idx="35">
                  <c:v>25.508620000000001</c:v>
                </c:pt>
                <c:pt idx="36">
                  <c:v>25.948399999999999</c:v>
                </c:pt>
                <c:pt idx="37">
                  <c:v>26.260300000000001</c:v>
                </c:pt>
                <c:pt idx="38">
                  <c:v>26.85163</c:v>
                </c:pt>
                <c:pt idx="39">
                  <c:v>27.14837</c:v>
                </c:pt>
                <c:pt idx="40">
                  <c:v>27.15896</c:v>
                </c:pt>
                <c:pt idx="41">
                  <c:v>27.815159999999999</c:v>
                </c:pt>
                <c:pt idx="42">
                  <c:v>27.890039999999999</c:v>
                </c:pt>
                <c:pt idx="43">
                  <c:v>28.128340000000001</c:v>
                </c:pt>
                <c:pt idx="44">
                  <c:v>28.314</c:v>
                </c:pt>
                <c:pt idx="45">
                  <c:v>28.626100000000001</c:v>
                </c:pt>
                <c:pt idx="46">
                  <c:v>28.985420000000001</c:v>
                </c:pt>
                <c:pt idx="47">
                  <c:v>30.406120000000001</c:v>
                </c:pt>
                <c:pt idx="48">
                  <c:v>30.536950000000001</c:v>
                </c:pt>
                <c:pt idx="49">
                  <c:v>32.465899999999998</c:v>
                </c:pt>
                <c:pt idx="50">
                  <c:v>32.580509999999997</c:v>
                </c:pt>
                <c:pt idx="51">
                  <c:v>34.766849999999998</c:v>
                </c:pt>
                <c:pt idx="52">
                  <c:v>35.494439999999997</c:v>
                </c:pt>
              </c:numCache>
            </c:numRef>
          </c:xVal>
          <c:yVal>
            <c:numRef>
              <c:f>'total-tax-gam'!$G$2:$G$54</c:f>
              <c:numCache>
                <c:formatCode>General</c:formatCode>
                <c:ptCount val="53"/>
                <c:pt idx="0">
                  <c:v>20.029579999999999</c:v>
                </c:pt>
                <c:pt idx="1">
                  <c:v>19.417629999999999</c:v>
                </c:pt>
                <c:pt idx="2">
                  <c:v>19.515989999999999</c:v>
                </c:pt>
                <c:pt idx="3">
                  <c:v>19.80885</c:v>
                </c:pt>
                <c:pt idx="4">
                  <c:v>19.803519999999999</c:v>
                </c:pt>
                <c:pt idx="5">
                  <c:v>21.215689999999999</c:v>
                </c:pt>
                <c:pt idx="6">
                  <c:v>19.455369999999998</c:v>
                </c:pt>
                <c:pt idx="7">
                  <c:v>20.215299999999999</c:v>
                </c:pt>
                <c:pt idx="8">
                  <c:v>21.306100000000001</c:v>
                </c:pt>
                <c:pt idx="9">
                  <c:v>20.530200000000001</c:v>
                </c:pt>
                <c:pt idx="10">
                  <c:v>21.441289999999999</c:v>
                </c:pt>
                <c:pt idx="11">
                  <c:v>22.2761</c:v>
                </c:pt>
                <c:pt idx="12">
                  <c:v>22.652000000000001</c:v>
                </c:pt>
                <c:pt idx="13">
                  <c:v>21.912199999999999</c:v>
                </c:pt>
                <c:pt idx="14">
                  <c:v>21.455919999999999</c:v>
                </c:pt>
                <c:pt idx="15">
                  <c:v>24.526160000000001</c:v>
                </c:pt>
                <c:pt idx="16">
                  <c:v>22.049689999999998</c:v>
                </c:pt>
                <c:pt idx="17">
                  <c:v>24.923020000000001</c:v>
                </c:pt>
                <c:pt idx="18">
                  <c:v>23.399719999999999</c:v>
                </c:pt>
                <c:pt idx="19">
                  <c:v>26.028469999999999</c:v>
                </c:pt>
                <c:pt idx="20">
                  <c:v>24.230810000000002</c:v>
                </c:pt>
                <c:pt idx="21">
                  <c:v>25.76257</c:v>
                </c:pt>
                <c:pt idx="22">
                  <c:v>25.447949999999999</c:v>
                </c:pt>
                <c:pt idx="23">
                  <c:v>25.94989</c:v>
                </c:pt>
                <c:pt idx="24">
                  <c:v>25.80988</c:v>
                </c:pt>
                <c:pt idx="25">
                  <c:v>28.83173</c:v>
                </c:pt>
                <c:pt idx="26">
                  <c:v>27.77928</c:v>
                </c:pt>
                <c:pt idx="27">
                  <c:v>30.22513</c:v>
                </c:pt>
                <c:pt idx="28">
                  <c:v>29.49635</c:v>
                </c:pt>
                <c:pt idx="29">
                  <c:v>30.686219999999999</c:v>
                </c:pt>
                <c:pt idx="30">
                  <c:v>32.455750000000002</c:v>
                </c:pt>
                <c:pt idx="31">
                  <c:v>29.959599999999998</c:v>
                </c:pt>
                <c:pt idx="32">
                  <c:v>30.304490000000001</c:v>
                </c:pt>
                <c:pt idx="33">
                  <c:v>33.346319999999999</c:v>
                </c:pt>
                <c:pt idx="34">
                  <c:v>31.352029999999999</c:v>
                </c:pt>
                <c:pt idx="35">
                  <c:v>32.916919999999998</c:v>
                </c:pt>
                <c:pt idx="36">
                  <c:v>33.479129999999998</c:v>
                </c:pt>
                <c:pt idx="37">
                  <c:v>35.409689999999998</c:v>
                </c:pt>
                <c:pt idx="38">
                  <c:v>36.302019999999999</c:v>
                </c:pt>
                <c:pt idx="39">
                  <c:v>36.658880000000003</c:v>
                </c:pt>
                <c:pt idx="40">
                  <c:v>35.128239999999998</c:v>
                </c:pt>
                <c:pt idx="41">
                  <c:v>33.994059999999998</c:v>
                </c:pt>
                <c:pt idx="42">
                  <c:v>35.126460000000002</c:v>
                </c:pt>
                <c:pt idx="43">
                  <c:v>34.846710000000002</c:v>
                </c:pt>
                <c:pt idx="44">
                  <c:v>36.115279999999998</c:v>
                </c:pt>
                <c:pt idx="45">
                  <c:v>38.969239999999999</c:v>
                </c:pt>
                <c:pt idx="46">
                  <c:v>36.22043</c:v>
                </c:pt>
                <c:pt idx="47">
                  <c:v>38.663519999999998</c:v>
                </c:pt>
                <c:pt idx="48">
                  <c:v>38.817230000000002</c:v>
                </c:pt>
                <c:pt idx="49">
                  <c:v>40.665109999999999</c:v>
                </c:pt>
                <c:pt idx="50">
                  <c:v>41.393090000000001</c:v>
                </c:pt>
                <c:pt idx="51">
                  <c:v>44.586539999999999</c:v>
                </c:pt>
                <c:pt idx="52">
                  <c:v>44.351219999999998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trendline>
            <c:spPr>
              <a:ln w="19050">
                <a:prstDash val="lgDash"/>
              </a:ln>
            </c:spPr>
            <c:trendlineType val="linear"/>
            <c:dispRSqr val="0"/>
            <c:dispEq val="0"/>
          </c:trendline>
          <c:xVal>
            <c:numRef>
              <c:f>'[1]dominant-GAM'!$F$2:$F$3</c:f>
              <c:numCache>
                <c:formatCode>General</c:formatCode>
                <c:ptCount val="2"/>
                <c:pt idx="0">
                  <c:v>0</c:v>
                </c:pt>
                <c:pt idx="1">
                  <c:v>0.9</c:v>
                </c:pt>
              </c:numCache>
            </c:numRef>
          </c:xVal>
          <c:yVal>
            <c:numRef>
              <c:f>'[1]dominant-GAM'!$G$2:$G$3</c:f>
              <c:numCache>
                <c:formatCode>General</c:formatCode>
                <c:ptCount val="2"/>
                <c:pt idx="0">
                  <c:v>0</c:v>
                </c:pt>
                <c:pt idx="1">
                  <c:v>0.9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none"/>
          </c:marker>
          <c:trendline>
            <c:spPr>
              <a:ln w="19050">
                <a:prstDash val="lgDash"/>
              </a:ln>
            </c:spPr>
            <c:trendlineType val="linear"/>
            <c:dispRSqr val="0"/>
            <c:dispEq val="0"/>
          </c:trendline>
          <c:xVal>
            <c:numRef>
              <c:f>'total-tax-gam'!$H$2:$H$3</c:f>
              <c:numCache>
                <c:formatCode>General</c:formatCode>
                <c:ptCount val="2"/>
                <c:pt idx="0">
                  <c:v>9</c:v>
                </c:pt>
                <c:pt idx="1">
                  <c:v>42</c:v>
                </c:pt>
              </c:numCache>
            </c:numRef>
          </c:xVal>
          <c:yVal>
            <c:numRef>
              <c:f>'total-tax-gam'!$I$2:$I$3</c:f>
              <c:numCache>
                <c:formatCode>General</c:formatCode>
                <c:ptCount val="2"/>
                <c:pt idx="0">
                  <c:v>9</c:v>
                </c:pt>
                <c:pt idx="1">
                  <c:v>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34304"/>
        <c:axId val="32980992"/>
      </c:scatterChart>
      <c:valAx>
        <c:axId val="32834304"/>
        <c:scaling>
          <c:orientation val="minMax"/>
          <c:max val="42"/>
          <c:min val="9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u="none" strike="noStrike" baseline="0" dirty="0">
                    <a:effectLst/>
                  </a:rPr>
                  <a:t>Predicted taxonomic ri</a:t>
                </a:r>
                <a:r>
                  <a:rPr lang="en-US" sz="2400" b="1" i="0" baseline="0" dirty="0">
                    <a:effectLst/>
                  </a:rPr>
                  <a:t>chness</a:t>
                </a:r>
                <a:endParaRPr lang="en-US" sz="2400" baseline="0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600" baseline="0" dirty="0"/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32980992"/>
        <c:crosses val="autoZero"/>
        <c:crossBetween val="midCat"/>
        <c:majorUnit val="11"/>
      </c:valAx>
      <c:valAx>
        <c:axId val="32980992"/>
        <c:scaling>
          <c:orientation val="minMax"/>
          <c:max val="42"/>
          <c:min val="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aseline="0"/>
                </a:pPr>
                <a:r>
                  <a:rPr lang="en-US" sz="2400" baseline="0" dirty="0"/>
                  <a:t>Observed taxonomic richness</a:t>
                </a:r>
              </a:p>
            </c:rich>
          </c:tx>
          <c:layout>
            <c:manualLayout>
              <c:xMode val="edge"/>
              <c:yMode val="edge"/>
              <c:x val="1.0229206263010228E-2"/>
              <c:y val="0.12434349978404598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32834304"/>
        <c:crosses val="autoZero"/>
        <c:crossBetween val="midCat"/>
        <c:majorUnit val="11"/>
      </c:valAx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3747013304371439"/>
          <c:y val="4.3061578277482179E-2"/>
          <c:w val="0.35757688307829449"/>
          <c:h val="0.18576173553527048"/>
        </c:manualLayout>
      </c:layout>
      <c:overlay val="1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2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3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2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0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7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0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7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B132-F6A9-4EF5-9686-50363C4FBDD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A5698-2466-4385-B5D8-AFEF4484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15400" cy="2743200"/>
          </a:xfrm>
        </p:spPr>
        <p:txBody>
          <a:bodyPr/>
          <a:lstStyle/>
          <a:p>
            <a:r>
              <a:rPr lang="en-US" dirty="0"/>
              <a:t>Stream </a:t>
            </a:r>
            <a:r>
              <a:rPr lang="en-US" dirty="0" err="1" smtClean="0"/>
              <a:t>macroinvertebrate</a:t>
            </a:r>
            <a:r>
              <a:rPr lang="en-US" dirty="0" smtClean="0"/>
              <a:t> </a:t>
            </a:r>
            <a:r>
              <a:rPr lang="en-US" dirty="0"/>
              <a:t>responses to landscape variables; an evaluation of rapid </a:t>
            </a:r>
            <a:r>
              <a:rPr lang="en-US" dirty="0" err="1" smtClean="0"/>
              <a:t>bioassessment</a:t>
            </a:r>
            <a:r>
              <a:rPr lang="en-US" dirty="0" smtClean="0"/>
              <a:t> </a:t>
            </a:r>
            <a:r>
              <a:rPr lang="en-US" dirty="0"/>
              <a:t>techniques using a statistical modeling approach.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00400"/>
            <a:ext cx="8229600" cy="609600"/>
          </a:xfrm>
        </p:spPr>
        <p:txBody>
          <a:bodyPr/>
          <a:lstStyle/>
          <a:p>
            <a:r>
              <a:rPr lang="en-US" dirty="0" smtClean="0"/>
              <a:t>Declan </a:t>
            </a:r>
            <a:r>
              <a:rPr lang="en-US" dirty="0"/>
              <a:t>J. </a:t>
            </a:r>
            <a:r>
              <a:rPr lang="en-US" dirty="0" smtClean="0"/>
              <a:t>McCabe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Philip A. </a:t>
            </a:r>
            <a:r>
              <a:rPr lang="en-US" dirty="0" smtClean="0"/>
              <a:t>Yates</a:t>
            </a:r>
            <a:r>
              <a:rPr lang="en-US" baseline="30000" dirty="0" smtClean="0"/>
              <a:t>2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Saint Michael’s College Biology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Saint </a:t>
            </a:r>
            <a:r>
              <a:rPr lang="en-US" sz="2400" dirty="0"/>
              <a:t>Michael’s College </a:t>
            </a:r>
            <a:r>
              <a:rPr lang="en-US" sz="2400" dirty="0" smtClean="0"/>
              <a:t>Mathematics 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84800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84800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89563"/>
            <a:ext cx="2286000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91150"/>
            <a:ext cx="2057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384800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1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e337dc08-e213-4901-92b5-e9790de419fd" descr="E16BD4BE-2C7D-4BE3-B9BF-B07BF399DEFF@hs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86" y="1205607"/>
            <a:ext cx="5045814" cy="41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5029200" cy="4525963"/>
          </a:xfrm>
        </p:spPr>
        <p:txBody>
          <a:bodyPr/>
          <a:lstStyle/>
          <a:p>
            <a:r>
              <a:rPr lang="en-US" dirty="0" smtClean="0"/>
              <a:t>Principal components analysis used to generate a landscape axis that best explained each </a:t>
            </a:r>
            <a:r>
              <a:rPr lang="en-US" dirty="0" err="1" smtClean="0"/>
              <a:t>macroinvertebrate</a:t>
            </a:r>
            <a:r>
              <a:rPr lang="en-US" dirty="0" smtClean="0"/>
              <a:t> response variable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Model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GIS </a:t>
            </a:r>
            <a:r>
              <a:rPr lang="en-US" dirty="0"/>
              <a:t>data </a:t>
            </a:r>
            <a:r>
              <a:rPr lang="en-US" dirty="0" smtClean="0"/>
              <a:t>used to predict occurrence of each species along the PCA axis based on a binary distribution </a:t>
            </a:r>
          </a:p>
          <a:p>
            <a:endParaRPr lang="en-US" dirty="0" smtClean="0"/>
          </a:p>
          <a:p>
            <a:r>
              <a:rPr lang="en-US" dirty="0" smtClean="0"/>
              <a:t>The predicted </a:t>
            </a:r>
            <a:r>
              <a:rPr lang="en-US" dirty="0"/>
              <a:t>s</a:t>
            </a:r>
            <a:r>
              <a:rPr lang="en-US" dirty="0" smtClean="0"/>
              <a:t>pecies present data are summed to yield a predicted community</a:t>
            </a:r>
          </a:p>
          <a:p>
            <a:endParaRPr lang="en-US" dirty="0" smtClean="0"/>
          </a:p>
          <a:p>
            <a:r>
              <a:rPr lang="en-US" dirty="0" smtClean="0"/>
              <a:t>Standard metrics can be measured from the predicted community and compared to observed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17337"/>
              </p:ext>
            </p:extLst>
          </p:nvPr>
        </p:nvGraphicFramePr>
        <p:xfrm>
          <a:off x="228600" y="838200"/>
          <a:ext cx="8839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23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Which index best responds?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4525963"/>
          </a:xfrm>
        </p:spPr>
        <p:txBody>
          <a:bodyPr/>
          <a:lstStyle/>
          <a:p>
            <a:r>
              <a:rPr lang="en-US" dirty="0" smtClean="0"/>
              <a:t>Metrics yielding models with the tightest fit:</a:t>
            </a:r>
          </a:p>
          <a:p>
            <a:pPr lvl="1"/>
            <a:r>
              <a:rPr lang="en-US" dirty="0" smtClean="0"/>
              <a:t>% filterers; % </a:t>
            </a:r>
            <a:r>
              <a:rPr lang="en-US" dirty="0" err="1" smtClean="0"/>
              <a:t>Ephemeroptera</a:t>
            </a:r>
            <a:r>
              <a:rPr lang="en-US" dirty="0" smtClean="0"/>
              <a:t>; % grazers; % clingers</a:t>
            </a:r>
          </a:p>
          <a:p>
            <a:endParaRPr lang="en-US" dirty="0" smtClean="0"/>
          </a:p>
          <a:p>
            <a:r>
              <a:rPr lang="en-US" dirty="0" smtClean="0"/>
              <a:t>Metrics specifically responding to land use:</a:t>
            </a:r>
          </a:p>
          <a:p>
            <a:pPr lvl="1"/>
            <a:r>
              <a:rPr lang="en-US" dirty="0" smtClean="0"/>
              <a:t>Forested land increased % EPT &amp; % </a:t>
            </a:r>
            <a:r>
              <a:rPr lang="en-US" dirty="0" err="1" smtClean="0"/>
              <a:t>Ephemeroptera</a:t>
            </a:r>
            <a:endParaRPr lang="en-US" dirty="0" smtClean="0"/>
          </a:p>
          <a:p>
            <a:pPr lvl="1"/>
            <a:r>
              <a:rPr lang="en-US" dirty="0" smtClean="0"/>
              <a:t>Agricultural land increases % filterers &amp; % clingers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Metrics that could not be modeled:</a:t>
            </a:r>
          </a:p>
          <a:p>
            <a:pPr lvl="1"/>
            <a:r>
              <a:rPr lang="en-US" dirty="0" err="1" smtClean="0"/>
              <a:t>Plecoptera</a:t>
            </a:r>
            <a:r>
              <a:rPr lang="en-US" dirty="0" smtClean="0"/>
              <a:t> richness; </a:t>
            </a:r>
            <a:r>
              <a:rPr lang="en-US" dirty="0" err="1" smtClean="0"/>
              <a:t>Trichoptera</a:t>
            </a:r>
            <a:r>
              <a:rPr lang="en-US" dirty="0" smtClean="0"/>
              <a:t> richness; # of intolerant taxa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landscape parameters were most influential?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ranked the factors influencing each response variable; Example: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67025"/>
            <a:ext cx="52387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9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landscape parameters were most influential?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5240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We </a:t>
            </a:r>
            <a:r>
              <a:rPr lang="en-US" sz="3200" dirty="0" smtClean="0"/>
              <a:t>summed the ranks to find the characteristics that had the largest influence on the most benthic metrics: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95550"/>
            <a:ext cx="57816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8674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Test the models using 6 new sites ranging in land use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5400" dirty="0" smtClean="0"/>
              <a:t>Questions?</a:t>
            </a:r>
          </a:p>
          <a:p>
            <a:endParaRPr lang="en-US" dirty="0"/>
          </a:p>
        </p:txBody>
      </p:sp>
      <p:pic>
        <p:nvPicPr>
          <p:cNvPr id="5122" name="Picture 2" descr="http://im.ftadviser.com/rw/FT%20Publications/FTA/Archive/RF/FTAdviser/Images/General/target_m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9813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tbtraining.com/wp-content/uploads/2008/05/hitting-targe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34004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This work could not have been done without the help of Kaitlyn </a:t>
            </a:r>
            <a:r>
              <a:rPr lang="en-US" dirty="0"/>
              <a:t>Berry; Alex </a:t>
            </a:r>
            <a:r>
              <a:rPr lang="en-US" dirty="0" err="1"/>
              <a:t>Canepa</a:t>
            </a:r>
            <a:r>
              <a:rPr lang="en-US" dirty="0"/>
              <a:t>; Tyler </a:t>
            </a:r>
            <a:r>
              <a:rPr lang="en-US" dirty="0" err="1"/>
              <a:t>Gillingham</a:t>
            </a:r>
            <a:r>
              <a:rPr lang="en-US" dirty="0"/>
              <a:t>; Erin Hayes-Pontius; Bridget Levine; Lexie </a:t>
            </a:r>
            <a:r>
              <a:rPr lang="en-US" dirty="0" err="1"/>
              <a:t>Haselton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Work made possible by funding from Vermont EPSCoR with additional support from Saint Michael’s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Stream </a:t>
            </a:r>
            <a:r>
              <a:rPr lang="en-US" dirty="0" err="1" smtClean="0"/>
              <a:t>Macroinvertebrate</a:t>
            </a:r>
            <a:r>
              <a:rPr lang="en-US" dirty="0" smtClean="0"/>
              <a:t> </a:t>
            </a:r>
            <a:r>
              <a:rPr lang="en-US" dirty="0" err="1" smtClean="0"/>
              <a:t>biomonitoring</a:t>
            </a:r>
            <a:r>
              <a:rPr lang="en-US" dirty="0" smtClean="0"/>
              <a:t> at Saint Michael’s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Ongoing since 2008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60+ site database</a:t>
            </a:r>
          </a:p>
          <a:p>
            <a:endParaRPr lang="en-US" dirty="0" smtClean="0"/>
          </a:p>
          <a:p>
            <a:r>
              <a:rPr lang="en-US" dirty="0" smtClean="0"/>
              <a:t>Modeling watershed effects on invertebrate communities</a:t>
            </a:r>
          </a:p>
          <a:p>
            <a:endParaRPr lang="en-US" dirty="0" smtClean="0"/>
          </a:p>
          <a:p>
            <a:r>
              <a:rPr lang="en-US" dirty="0" smtClean="0"/>
              <a:t>Our focus today – 53 sites; </a:t>
            </a:r>
            <a:r>
              <a:rPr lang="en-US" dirty="0"/>
              <a:t>modeling project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52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Sampling</a:t>
            </a:r>
            <a:endParaRPr lang="en-US" dirty="0"/>
          </a:p>
        </p:txBody>
      </p:sp>
      <p:pic>
        <p:nvPicPr>
          <p:cNvPr id="4" name="Picture 2" descr="D:\photos\120704 Field shots bug team\streams-summer-underhill-9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3581400" cy="4525963"/>
          </a:xfrm>
        </p:spPr>
        <p:txBody>
          <a:bodyPr/>
          <a:lstStyle/>
          <a:p>
            <a:r>
              <a:rPr lang="en-US" dirty="0" smtClean="0"/>
              <a:t>Each stream:</a:t>
            </a:r>
          </a:p>
          <a:p>
            <a:endParaRPr lang="en-US" dirty="0" smtClean="0"/>
          </a:p>
          <a:p>
            <a:r>
              <a:rPr lang="en-US" dirty="0" smtClean="0"/>
              <a:t>4 kick net samples </a:t>
            </a:r>
          </a:p>
          <a:p>
            <a:endParaRPr lang="en-US" dirty="0" smtClean="0"/>
          </a:p>
          <a:p>
            <a:r>
              <a:rPr lang="en-US" dirty="0" smtClean="0"/>
              <a:t>Identification by trained interns</a:t>
            </a:r>
          </a:p>
          <a:p>
            <a:endParaRPr lang="en-US" dirty="0" smtClean="0"/>
          </a:p>
          <a:p>
            <a:r>
              <a:rPr lang="en-US" dirty="0" smtClean="0"/>
              <a:t>Standard keys</a:t>
            </a:r>
          </a:p>
          <a:p>
            <a:endParaRPr lang="en-US" dirty="0" smtClean="0"/>
          </a:p>
          <a:p>
            <a:r>
              <a:rPr lang="en-US" dirty="0" err="1" smtClean="0"/>
              <a:t>Iphone</a:t>
            </a:r>
            <a:r>
              <a:rPr lang="en-US" dirty="0" smtClean="0"/>
              <a:t> app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hotos-b.xx.fbcdn.net/hphotos-ash3/s720x720/165810_333570726722900_1065965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2" y="120267"/>
            <a:ext cx="9186842" cy="68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2842" y="-919"/>
            <a:ext cx="9186842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610600" cy="4525963"/>
          </a:xfrm>
        </p:spPr>
        <p:txBody>
          <a:bodyPr/>
          <a:lstStyle/>
          <a:p>
            <a:r>
              <a:rPr lang="en-US" dirty="0" smtClean="0"/>
              <a:t>Primary research questions</a:t>
            </a:r>
          </a:p>
          <a:p>
            <a:r>
              <a:rPr lang="en-US" dirty="0" smtClean="0"/>
              <a:t>Intern presentations (ASLO; LCRC; SACNAS etc.)</a:t>
            </a:r>
          </a:p>
          <a:p>
            <a:r>
              <a:rPr lang="en-US" dirty="0" smtClean="0"/>
              <a:t>High school outreach support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158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Samples serve many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Landscape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6134100" cy="4525963"/>
          </a:xfrm>
        </p:spPr>
        <p:txBody>
          <a:bodyPr/>
          <a:lstStyle/>
          <a:p>
            <a:r>
              <a:rPr lang="en-US" dirty="0" smtClean="0"/>
              <a:t>GIS-derived watershed characterization</a:t>
            </a:r>
          </a:p>
          <a:p>
            <a:r>
              <a:rPr lang="en-US" dirty="0" smtClean="0"/>
              <a:t>Reclassified 2006 C-CAP </a:t>
            </a:r>
            <a:r>
              <a:rPr lang="en-US" dirty="0"/>
              <a:t>(Costal Change Analysis Program) land coverage 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 err="1" smtClean="0"/>
              <a:t>Macroinvertebrate</a:t>
            </a:r>
            <a:r>
              <a:rPr lang="en-US" dirty="0" smtClean="0"/>
              <a:t> samples from 2008 through 2010 used to characterize streams along an urban/forested gradient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685800"/>
            <a:ext cx="4229100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7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Landscape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Catchment Area Acres</a:t>
            </a:r>
          </a:p>
          <a:p>
            <a:pPr marL="0" indent="0">
              <a:buNone/>
            </a:pPr>
            <a:r>
              <a:rPr lang="en-US" sz="2200" dirty="0" smtClean="0"/>
              <a:t>Agricultural Acres</a:t>
            </a:r>
          </a:p>
          <a:p>
            <a:pPr marL="0" indent="0">
              <a:buNone/>
            </a:pPr>
            <a:r>
              <a:rPr lang="en-US" sz="2200" dirty="0" smtClean="0"/>
              <a:t>Percent Catchment Agricultural</a:t>
            </a:r>
          </a:p>
          <a:p>
            <a:pPr marL="0" indent="0">
              <a:buNone/>
            </a:pPr>
            <a:r>
              <a:rPr lang="en-US" sz="2200" dirty="0" smtClean="0"/>
              <a:t>Urban Acres</a:t>
            </a:r>
          </a:p>
          <a:p>
            <a:pPr marL="0" indent="0">
              <a:buNone/>
            </a:pPr>
            <a:r>
              <a:rPr lang="en-US" sz="2200" dirty="0" smtClean="0"/>
              <a:t>Percent Catchment Urban</a:t>
            </a:r>
          </a:p>
          <a:p>
            <a:pPr marL="0" indent="0">
              <a:buNone/>
            </a:pPr>
            <a:r>
              <a:rPr lang="en-US" sz="2200" dirty="0" smtClean="0"/>
              <a:t>Forested Acres</a:t>
            </a:r>
          </a:p>
          <a:p>
            <a:pPr marL="0" indent="0">
              <a:buNone/>
            </a:pPr>
            <a:r>
              <a:rPr lang="en-US" sz="2200" dirty="0" smtClean="0"/>
              <a:t>Percent Catchment Forested</a:t>
            </a:r>
          </a:p>
          <a:p>
            <a:pPr marL="0" indent="0">
              <a:buNone/>
            </a:pPr>
            <a:r>
              <a:rPr lang="en-US" sz="2200" dirty="0" smtClean="0"/>
              <a:t>Upstream Distance Lake Pond (m)</a:t>
            </a:r>
          </a:p>
          <a:p>
            <a:pPr marL="0" indent="0">
              <a:buNone/>
            </a:pPr>
            <a:r>
              <a:rPr lang="en-US" sz="2200" dirty="0" smtClean="0"/>
              <a:t>Upstream Distance Dam (m)</a:t>
            </a:r>
          </a:p>
          <a:p>
            <a:pPr marL="0" indent="0">
              <a:buNone/>
            </a:pPr>
            <a:r>
              <a:rPr lang="en-US" sz="2200" dirty="0" smtClean="0"/>
              <a:t>Upstream Distance Bridge (m)</a:t>
            </a:r>
          </a:p>
          <a:p>
            <a:pPr marL="0" indent="0">
              <a:buNone/>
            </a:pPr>
            <a:r>
              <a:rPr lang="en-US" sz="2200" dirty="0" smtClean="0"/>
              <a:t>Upstream Distance Culvert (m)</a:t>
            </a:r>
          </a:p>
          <a:p>
            <a:pPr marL="0" indent="0">
              <a:buNone/>
            </a:pPr>
            <a:r>
              <a:rPr lang="en-US" sz="2200" dirty="0" smtClean="0"/>
              <a:t>Distance To Tributary Mouth (m)</a:t>
            </a:r>
          </a:p>
          <a:p>
            <a:pPr marL="0" indent="0">
              <a:buNone/>
            </a:pPr>
            <a:r>
              <a:rPr lang="en-US" sz="2200" dirty="0" smtClean="0"/>
              <a:t>Percent Catchment Highly Erodible Soils</a:t>
            </a:r>
          </a:p>
          <a:p>
            <a:pPr marL="0" indent="0">
              <a:buNone/>
            </a:pPr>
            <a:r>
              <a:rPr lang="en-US" sz="2200" dirty="0" smtClean="0"/>
              <a:t>Stream Order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0" y="533400"/>
            <a:ext cx="480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E911 Structure Count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E911 Structures per Acre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E911 New 2008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Stream Gradient for 100m Stream Segment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Aspect for 100m Stream Segment Buffer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Sinuosity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Dominant Bedrock Class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Average Catchment Area Elevation (m)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Monitoring Site Elevation (</a:t>
            </a:r>
            <a:r>
              <a:rPr lang="en-US" sz="2200" dirty="0" err="1" smtClean="0"/>
              <a:t>ft</a:t>
            </a:r>
            <a:r>
              <a:rPr lang="en-US" sz="2200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Length Road Network in Catchment (km)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Length Road Network in Catchment (m)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Length Road Network Gravel (km)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Length Road Network Gravel (m)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35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Parameters in our generalized </a:t>
            </a:r>
            <a:r>
              <a:rPr lang="en-US" dirty="0"/>
              <a:t>additive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600" dirty="0"/>
              <a:t>Catchment Area Acres</a:t>
            </a:r>
          </a:p>
          <a:p>
            <a:pPr lvl="0"/>
            <a:r>
              <a:rPr lang="en-US" sz="2600" dirty="0"/>
              <a:t>Forest principal component</a:t>
            </a:r>
          </a:p>
          <a:p>
            <a:pPr lvl="0"/>
            <a:r>
              <a:rPr lang="en-US" sz="2600" dirty="0"/>
              <a:t>Agricultural component</a:t>
            </a:r>
          </a:p>
          <a:p>
            <a:pPr lvl="0"/>
            <a:r>
              <a:rPr lang="en-US" sz="2600" dirty="0"/>
              <a:t>Upstream Distance Lake Pond (m)</a:t>
            </a:r>
          </a:p>
          <a:p>
            <a:pPr lvl="0"/>
            <a:r>
              <a:rPr lang="en-US" sz="2600" dirty="0"/>
              <a:t>Upstream Distance Dam (m)</a:t>
            </a:r>
          </a:p>
          <a:p>
            <a:pPr lvl="0"/>
            <a:r>
              <a:rPr lang="en-US" sz="2600" dirty="0"/>
              <a:t>Upstream Distance Bridge (m)</a:t>
            </a:r>
          </a:p>
          <a:p>
            <a:pPr lvl="0"/>
            <a:r>
              <a:rPr lang="en-US" sz="2600" dirty="0"/>
              <a:t>Upstream Distance Culvert (m)</a:t>
            </a:r>
          </a:p>
          <a:p>
            <a:pPr lvl="0"/>
            <a:r>
              <a:rPr lang="en-US" sz="2600" dirty="0"/>
              <a:t>Distance to Tributary Mouth (m)</a:t>
            </a:r>
          </a:p>
          <a:p>
            <a:pPr lvl="0"/>
            <a:r>
              <a:rPr lang="en-US" sz="2600" dirty="0"/>
              <a:t>Stream Gradient for 100m Stream Segment</a:t>
            </a:r>
          </a:p>
          <a:p>
            <a:pPr lvl="0"/>
            <a:r>
              <a:rPr lang="en-US" sz="2600" dirty="0"/>
              <a:t>Aspect for 100m Stream Segment Buffer</a:t>
            </a:r>
          </a:p>
          <a:p>
            <a:pPr lvl="0"/>
            <a:r>
              <a:rPr lang="en-US" sz="2600" dirty="0"/>
              <a:t>Sinuosity</a:t>
            </a:r>
          </a:p>
          <a:p>
            <a:pPr lvl="0"/>
            <a:r>
              <a:rPr lang="en-US" sz="2600" dirty="0"/>
              <a:t>Dominant Bedrock </a:t>
            </a:r>
            <a:r>
              <a:rPr lang="en-US" sz="2600" dirty="0" smtClean="0"/>
              <a:t>Class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275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Macroinvertebrate</a:t>
            </a:r>
            <a:r>
              <a:rPr lang="en-US" dirty="0" smtClean="0"/>
              <a:t> responses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838200"/>
            <a:ext cx="4800600" cy="2133600"/>
          </a:xfrm>
        </p:spPr>
        <p:txBody>
          <a:bodyPr/>
          <a:lstStyle/>
          <a:p>
            <a:r>
              <a:rPr lang="en-US"/>
              <a:t>EPA’s 14 candidate  benthic metrics for measuring effects of perturbation (Barbour </a:t>
            </a:r>
            <a:r>
              <a:rPr lang="en-US" i="1"/>
              <a:t>et al</a:t>
            </a:r>
            <a:r>
              <a:rPr lang="en-US"/>
              <a:t> 1999):</a:t>
            </a:r>
          </a:p>
          <a:p>
            <a:r>
              <a:rPr lang="en-US" altLang="zh-CN">
                <a:ea typeface="SimSun" pitchFamily="2" charset="-122"/>
              </a:rPr>
              <a:t>Vermont Departmental of Environmental Conservation biocriteria (2004)</a:t>
            </a:r>
          </a:p>
          <a:p>
            <a:r>
              <a:rPr lang="en-US" altLang="zh-CN">
                <a:ea typeface="SimSun" pitchFamily="2" charset="-122"/>
              </a:rPr>
              <a:t>Merritt, Cummins, and Berg (2008)</a:t>
            </a:r>
            <a:endParaRPr 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991100" y="685800"/>
          <a:ext cx="41529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PW 8.0 Graph" r:id="rId3" imgW="2506320" imgH="3726000" progId="SigmaPlotGraphicObject.7">
                  <p:embed/>
                </p:oleObj>
              </mc:Choice>
              <mc:Fallback>
                <p:oleObj name="SPW 8.0 Graph" r:id="rId3" imgW="2506320" imgH="3726000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685800"/>
                        <a:ext cx="41529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495800" y="36576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343400" y="4267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590800" y="6248400"/>
            <a:ext cx="3810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514600" y="63246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2565400" y="5753100"/>
            <a:ext cx="3810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2514600" y="5372100"/>
            <a:ext cx="525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0" grpId="0" animBg="1"/>
      <p:bldP spid="6151" grpId="0" animBg="1"/>
      <p:bldP spid="6152" grpId="0" animBg="1"/>
      <p:bldP spid="6153" grpId="0" animBg="1"/>
      <p:bldP spid="6154" grpId="0" animBg="1"/>
      <p:bldP spid="6154" grpId="1" animBg="1"/>
      <p:bldP spid="6155" grpId="0" animBg="1"/>
      <p:bldP spid="615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597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SPW 8.0 Graph</vt:lpstr>
      <vt:lpstr>Stream macroinvertebrate responses to landscape variables; an evaluation of rapid bioassessment techniques using a statistical modeling approach. </vt:lpstr>
      <vt:lpstr>Acknowledgements </vt:lpstr>
      <vt:lpstr>Stream Macroinvertebrate biomonitoring at Saint Michael’s College</vt:lpstr>
      <vt:lpstr>Sampling</vt:lpstr>
      <vt:lpstr>PowerPoint Presentation</vt:lpstr>
      <vt:lpstr>Landscape data</vt:lpstr>
      <vt:lpstr>Landscape parameters</vt:lpstr>
      <vt:lpstr>Parameters in our generalized additive models</vt:lpstr>
      <vt:lpstr>Macroinvertebrate responses</vt:lpstr>
      <vt:lpstr>Model details</vt:lpstr>
      <vt:lpstr>Model details</vt:lpstr>
      <vt:lpstr>Example</vt:lpstr>
      <vt:lpstr>Which index best responds?</vt:lpstr>
      <vt:lpstr>What landscape parameters were most influential?</vt:lpstr>
      <vt:lpstr>What landscape parameters were most influential?</vt:lpstr>
      <vt:lpstr>Next steps</vt:lpstr>
    </vt:vector>
  </TitlesOfParts>
  <Company>Saint Michael's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Carl Waite</cp:lastModifiedBy>
  <cp:revision>11</cp:revision>
  <dcterms:created xsi:type="dcterms:W3CDTF">2014-12-08T13:43:13Z</dcterms:created>
  <dcterms:modified xsi:type="dcterms:W3CDTF">2014-12-10T19:59:00Z</dcterms:modified>
</cp:coreProperties>
</file>